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3" r:id="rId28"/>
    <p:sldId id="282"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4" d="100"/>
          <a:sy n="74" d="100"/>
        </p:scale>
        <p:origin x="-1038" y="-72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AB02BFD7-F649-41BC-B940-8E8CDE2E8E03}" type="datetimeFigureOut">
              <a:rPr lang="en-US" smtClean="0"/>
              <a:t>5/24/2016</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D60AA2AE-BBCB-4790-8642-8293C553E8C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B02BFD7-F649-41BC-B940-8E8CDE2E8E03}" type="datetimeFigureOut">
              <a:rPr lang="en-US" smtClean="0"/>
              <a:t>5/24/2016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60AA2AE-BBCB-4790-8642-8293C553E8C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AB02BFD7-F649-41BC-B940-8E8CDE2E8E03}" type="datetimeFigureOut">
              <a:rPr lang="en-US" smtClean="0"/>
              <a:t>5/24/2016</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D60AA2AE-BBCB-4790-8642-8293C553E8C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B02BFD7-F649-41BC-B940-8E8CDE2E8E03}" type="datetimeFigureOut">
              <a:rPr lang="en-US" smtClean="0"/>
              <a:t>5/24/2016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60AA2AE-BBCB-4790-8642-8293C553E8C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AB02BFD7-F649-41BC-B940-8E8CDE2E8E03}" type="datetimeFigureOut">
              <a:rPr lang="en-US" smtClean="0"/>
              <a:t>5/24/2016</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D60AA2AE-BBCB-4790-8642-8293C553E8C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B02BFD7-F649-41BC-B940-8E8CDE2E8E03}" type="datetimeFigureOut">
              <a:rPr lang="en-US" smtClean="0"/>
              <a:t>5/24/2016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60AA2AE-BBCB-4790-8642-8293C553E8C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B02BFD7-F649-41BC-B940-8E8CDE2E8E03}" type="datetimeFigureOut">
              <a:rPr lang="en-US" smtClean="0"/>
              <a:t>5/24/2016</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D60AA2AE-BBCB-4790-8642-8293C553E8CD}"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B02BFD7-F649-41BC-B940-8E8CDE2E8E03}" type="datetimeFigureOut">
              <a:rPr lang="en-US" smtClean="0"/>
              <a:t>5/24/2016</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D60AA2AE-BBCB-4790-8642-8293C553E8C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AB02BFD7-F649-41BC-B940-8E8CDE2E8E03}" type="datetimeFigureOut">
              <a:rPr lang="en-US" smtClean="0"/>
              <a:t>5/24/2016</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D60AA2AE-BBCB-4790-8642-8293C553E8C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B02BFD7-F649-41BC-B940-8E8CDE2E8E03}" type="datetimeFigureOut">
              <a:rPr lang="en-US" smtClean="0"/>
              <a:t>5/24/2016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60AA2AE-BBCB-4790-8642-8293C553E8C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AB02BFD7-F649-41BC-B940-8E8CDE2E8E03}" type="datetimeFigureOut">
              <a:rPr lang="en-US" smtClean="0"/>
              <a:t>5/24/2016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60AA2AE-BBCB-4790-8642-8293C553E8CD}" type="slidenum">
              <a:rPr lang="en-US" smtClean="0"/>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AB02BFD7-F649-41BC-B940-8E8CDE2E8E03}" type="datetimeFigureOut">
              <a:rPr lang="en-US" smtClean="0"/>
              <a:t>5/24/2016</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D60AA2AE-BBCB-4790-8642-8293C553E8C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19400" y="533400"/>
            <a:ext cx="6324600" cy="2868168"/>
          </a:xfrm>
        </p:spPr>
        <p:txBody>
          <a:bodyPr/>
          <a:lstStyle/>
          <a:p>
            <a:r>
              <a:rPr lang="en-US" sz="3600" dirty="0" smtClean="0"/>
              <a:t>Final Exam Review Game</a:t>
            </a:r>
            <a:endParaRPr lang="en-US" sz="3600" dirty="0"/>
          </a:p>
        </p:txBody>
      </p:sp>
      <p:sp>
        <p:nvSpPr>
          <p:cNvPr id="3" name="Subtitle 2"/>
          <p:cNvSpPr>
            <a:spLocks noGrp="1"/>
          </p:cNvSpPr>
          <p:nvPr>
            <p:ph type="subTitle" idx="1"/>
          </p:nvPr>
        </p:nvSpPr>
        <p:spPr/>
        <p:txBody>
          <a:bodyPr/>
          <a:lstStyle/>
          <a:p>
            <a:r>
              <a:rPr lang="en-US" dirty="0" smtClean="0"/>
              <a:t>Second Semester Final Exam</a:t>
            </a:r>
          </a:p>
          <a:p>
            <a:r>
              <a:rPr lang="en-US" dirty="0" smtClean="0"/>
              <a:t>World History</a:t>
            </a:r>
            <a:endParaRPr lang="en-US" dirty="0"/>
          </a:p>
        </p:txBody>
      </p:sp>
    </p:spTree>
    <p:extLst>
      <p:ext uri="{BB962C8B-B14F-4D97-AF65-F5344CB8AC3E}">
        <p14:creationId xmlns:p14="http://schemas.microsoft.com/office/powerpoint/2010/main" val="34347056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5</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sz="4400" dirty="0" smtClean="0"/>
              <a:t>Explain two provisions of Treaty of Versailles and how they lead to World War II</a:t>
            </a:r>
            <a:endParaRPr lang="en-US" sz="4400" dirty="0"/>
          </a:p>
        </p:txBody>
      </p:sp>
    </p:spTree>
    <p:extLst>
      <p:ext uri="{BB962C8B-B14F-4D97-AF65-F5344CB8AC3E}">
        <p14:creationId xmlns:p14="http://schemas.microsoft.com/office/powerpoint/2010/main" val="39021975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to Question 5</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514350" indent="-514350">
              <a:buAutoNum type="arabicPeriod"/>
            </a:pPr>
            <a:r>
              <a:rPr lang="en-US" dirty="0" smtClean="0"/>
              <a:t>Blamed Germany for the war and the colonies of Germany abroad were taken away</a:t>
            </a:r>
          </a:p>
          <a:p>
            <a:pPr marL="514350" indent="-514350">
              <a:buAutoNum type="arabicPeriod"/>
            </a:pPr>
            <a:r>
              <a:rPr lang="en-US" dirty="0" smtClean="0"/>
              <a:t>Paying the war reparations (cost of the war), it weakened the country financially.</a:t>
            </a:r>
            <a:endParaRPr lang="en-US" dirty="0"/>
          </a:p>
        </p:txBody>
      </p:sp>
    </p:spTree>
    <p:extLst>
      <p:ext uri="{BB962C8B-B14F-4D97-AF65-F5344CB8AC3E}">
        <p14:creationId xmlns:p14="http://schemas.microsoft.com/office/powerpoint/2010/main" val="12714647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6</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en-US" sz="4400" dirty="0" smtClean="0"/>
              <a:t>What was the main factor that lead to the beginning of the Cold War?</a:t>
            </a:r>
            <a:endParaRPr lang="en-US" sz="4400" dirty="0"/>
          </a:p>
        </p:txBody>
      </p:sp>
    </p:spTree>
    <p:extLst>
      <p:ext uri="{BB962C8B-B14F-4D97-AF65-F5344CB8AC3E}">
        <p14:creationId xmlns:p14="http://schemas.microsoft.com/office/powerpoint/2010/main" val="8647963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to Question 6</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en-US" sz="4000" dirty="0" smtClean="0"/>
              <a:t>Differing intentions between the two nations for the political and economic rebuilding of Eastern Europe after World War I</a:t>
            </a:r>
            <a:endParaRPr lang="en-US" sz="4000" dirty="0"/>
          </a:p>
        </p:txBody>
      </p:sp>
    </p:spTree>
    <p:extLst>
      <p:ext uri="{BB962C8B-B14F-4D97-AF65-F5344CB8AC3E}">
        <p14:creationId xmlns:p14="http://schemas.microsoft.com/office/powerpoint/2010/main" val="39899298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7</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sz="4400" dirty="0" smtClean="0"/>
              <a:t>In a democracy, who has the most authority?</a:t>
            </a:r>
            <a:endParaRPr lang="en-US" sz="4400" dirty="0"/>
          </a:p>
        </p:txBody>
      </p:sp>
    </p:spTree>
    <p:extLst>
      <p:ext uri="{BB962C8B-B14F-4D97-AF65-F5344CB8AC3E}">
        <p14:creationId xmlns:p14="http://schemas.microsoft.com/office/powerpoint/2010/main" val="26942398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to Question 7</a:t>
            </a:r>
            <a:endParaRPr lang="en-US" dirty="0"/>
          </a:p>
        </p:txBody>
      </p:sp>
      <p:sp>
        <p:nvSpPr>
          <p:cNvPr id="3" name="Content Placeholder 2"/>
          <p:cNvSpPr>
            <a:spLocks noGrp="1"/>
          </p:cNvSpPr>
          <p:nvPr>
            <p:ph idx="1"/>
          </p:nvPr>
        </p:nvSpPr>
        <p:spPr/>
        <p:txBody>
          <a:bodyPr/>
          <a:lstStyle/>
          <a:p>
            <a:endParaRPr lang="en-US" dirty="0" smtClean="0"/>
          </a:p>
          <a:p>
            <a:endParaRPr lang="en-US" dirty="0"/>
          </a:p>
          <a:p>
            <a:pPr marL="0" indent="0">
              <a:buNone/>
            </a:pPr>
            <a:r>
              <a:rPr lang="en-US" dirty="0" smtClean="0"/>
              <a:t>The people of the country</a:t>
            </a:r>
            <a:endParaRPr lang="en-US" dirty="0"/>
          </a:p>
        </p:txBody>
      </p:sp>
    </p:spTree>
    <p:extLst>
      <p:ext uri="{BB962C8B-B14F-4D97-AF65-F5344CB8AC3E}">
        <p14:creationId xmlns:p14="http://schemas.microsoft.com/office/powerpoint/2010/main" val="16623430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8</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r>
              <a:rPr lang="en-US" sz="4400" dirty="0" smtClean="0"/>
              <a:t>What type of economy has some factories owned by individuals and private companies and other factories that are owned and controlled by the government?</a:t>
            </a:r>
            <a:endParaRPr lang="en-US" sz="4400" dirty="0"/>
          </a:p>
        </p:txBody>
      </p:sp>
    </p:spTree>
    <p:extLst>
      <p:ext uri="{BB962C8B-B14F-4D97-AF65-F5344CB8AC3E}">
        <p14:creationId xmlns:p14="http://schemas.microsoft.com/office/powerpoint/2010/main" val="32141911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to Question 8</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en-US" sz="4400" dirty="0" smtClean="0"/>
              <a:t>Mixed economy</a:t>
            </a:r>
            <a:endParaRPr lang="en-US" sz="4400" dirty="0"/>
          </a:p>
        </p:txBody>
      </p:sp>
    </p:spTree>
    <p:extLst>
      <p:ext uri="{BB962C8B-B14F-4D97-AF65-F5344CB8AC3E}">
        <p14:creationId xmlns:p14="http://schemas.microsoft.com/office/powerpoint/2010/main" val="31642470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9</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en-US" sz="4400" dirty="0" smtClean="0"/>
              <a:t>Why was the League of Nations ineffective in resolving the tensions that led to World War II?</a:t>
            </a:r>
            <a:endParaRPr lang="en-US" sz="4400" dirty="0"/>
          </a:p>
        </p:txBody>
      </p:sp>
    </p:spTree>
    <p:extLst>
      <p:ext uri="{BB962C8B-B14F-4D97-AF65-F5344CB8AC3E}">
        <p14:creationId xmlns:p14="http://schemas.microsoft.com/office/powerpoint/2010/main" val="32131402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to Question 9</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en-US" sz="4400" dirty="0" smtClean="0"/>
              <a:t>Decision of the United States not to join the League</a:t>
            </a:r>
            <a:endParaRPr lang="en-US" sz="4400" dirty="0"/>
          </a:p>
        </p:txBody>
      </p:sp>
    </p:spTree>
    <p:extLst>
      <p:ext uri="{BB962C8B-B14F-4D97-AF65-F5344CB8AC3E}">
        <p14:creationId xmlns:p14="http://schemas.microsoft.com/office/powerpoint/2010/main" val="27470805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a:t>
            </a:r>
            <a:endParaRPr lang="en-US" dirty="0"/>
          </a:p>
        </p:txBody>
      </p:sp>
      <p:sp>
        <p:nvSpPr>
          <p:cNvPr id="4" name="Content Placeholder 3"/>
          <p:cNvSpPr>
            <a:spLocks noGrp="1"/>
          </p:cNvSpPr>
          <p:nvPr>
            <p:ph idx="1"/>
          </p:nvPr>
        </p:nvSpPr>
        <p:spPr/>
        <p:txBody>
          <a:bodyPr>
            <a:normAutofit/>
          </a:bodyPr>
          <a:lstStyle/>
          <a:p>
            <a:pPr marL="0" indent="0">
              <a:buNone/>
            </a:pPr>
            <a:endParaRPr lang="en-US" sz="4800" dirty="0" smtClean="0"/>
          </a:p>
          <a:p>
            <a:pPr marL="0" indent="0">
              <a:buNone/>
            </a:pPr>
            <a:r>
              <a:rPr lang="en-US" sz="4800" dirty="0" smtClean="0"/>
              <a:t>What is a dictatorship?</a:t>
            </a:r>
          </a:p>
          <a:p>
            <a:pPr marL="0" indent="0">
              <a:buNone/>
            </a:pPr>
            <a:endParaRPr lang="en-US" sz="4800" dirty="0"/>
          </a:p>
          <a:p>
            <a:pPr marL="0" indent="0">
              <a:buNone/>
            </a:pPr>
            <a:endParaRPr lang="en-US" sz="4800" dirty="0"/>
          </a:p>
          <a:p>
            <a:pPr marL="0" indent="0">
              <a:buNone/>
            </a:pPr>
            <a:endParaRPr lang="en-US" sz="4800" dirty="0"/>
          </a:p>
        </p:txBody>
      </p:sp>
    </p:spTree>
    <p:extLst>
      <p:ext uri="{BB962C8B-B14F-4D97-AF65-F5344CB8AC3E}">
        <p14:creationId xmlns:p14="http://schemas.microsoft.com/office/powerpoint/2010/main" val="7246744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10</a:t>
            </a:r>
            <a:endParaRPr lang="en-US" dirty="0"/>
          </a:p>
        </p:txBody>
      </p:sp>
      <p:sp>
        <p:nvSpPr>
          <p:cNvPr id="3" name="Content Placeholder 2"/>
          <p:cNvSpPr>
            <a:spLocks noGrp="1"/>
          </p:cNvSpPr>
          <p:nvPr>
            <p:ph idx="1"/>
          </p:nvPr>
        </p:nvSpPr>
        <p:spPr/>
        <p:txBody>
          <a:bodyPr/>
          <a:lstStyle/>
          <a:p>
            <a:endParaRPr lang="en-US" dirty="0" smtClean="0"/>
          </a:p>
          <a:p>
            <a:endParaRPr lang="en-US" dirty="0"/>
          </a:p>
          <a:p>
            <a:r>
              <a:rPr lang="en-US" sz="4000" dirty="0" smtClean="0"/>
              <a:t>How did the U.N. Partition Plan propose to prevent further violence between Palestinian and Israeli people?</a:t>
            </a:r>
            <a:endParaRPr lang="en-US" sz="4000" dirty="0"/>
          </a:p>
        </p:txBody>
      </p:sp>
    </p:spTree>
    <p:extLst>
      <p:ext uri="{BB962C8B-B14F-4D97-AF65-F5344CB8AC3E}">
        <p14:creationId xmlns:p14="http://schemas.microsoft.com/office/powerpoint/2010/main" val="13855670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to Question 10</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en-US" sz="4000" dirty="0" smtClean="0"/>
              <a:t>Two separate regions were created to divide Palestine between the Jewish people and the Palestinian Arabs</a:t>
            </a:r>
            <a:endParaRPr lang="en-US" sz="4000" dirty="0"/>
          </a:p>
        </p:txBody>
      </p:sp>
    </p:spTree>
    <p:extLst>
      <p:ext uri="{BB962C8B-B14F-4D97-AF65-F5344CB8AC3E}">
        <p14:creationId xmlns:p14="http://schemas.microsoft.com/office/powerpoint/2010/main" val="14826003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11</a:t>
            </a:r>
            <a:endParaRPr lang="en-US" dirty="0"/>
          </a:p>
        </p:txBody>
      </p:sp>
      <p:sp>
        <p:nvSpPr>
          <p:cNvPr id="3" name="Content Placeholder 2"/>
          <p:cNvSpPr>
            <a:spLocks noGrp="1"/>
          </p:cNvSpPr>
          <p:nvPr>
            <p:ph idx="1"/>
          </p:nvPr>
        </p:nvSpPr>
        <p:spPr/>
        <p:txBody>
          <a:bodyPr>
            <a:normAutofit fontScale="92500" lnSpcReduction="20000"/>
          </a:bodyPr>
          <a:lstStyle/>
          <a:p>
            <a:endParaRPr lang="en-US" dirty="0" smtClean="0"/>
          </a:p>
          <a:p>
            <a:endParaRPr lang="en-US" dirty="0"/>
          </a:p>
          <a:p>
            <a:r>
              <a:rPr lang="en-US" sz="4000" dirty="0" smtClean="0"/>
              <a:t>The Soviet Union expanded its influence in Central and Eastern Europe shortly after World War II, why was United States worried about this expansion and how did they counter Soviet activities during that time period?</a:t>
            </a:r>
            <a:endParaRPr lang="en-US" sz="4000" dirty="0"/>
          </a:p>
        </p:txBody>
      </p:sp>
    </p:spTree>
    <p:extLst>
      <p:ext uri="{BB962C8B-B14F-4D97-AF65-F5344CB8AC3E}">
        <p14:creationId xmlns:p14="http://schemas.microsoft.com/office/powerpoint/2010/main" val="3715880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to Question 11</a:t>
            </a:r>
            <a:endParaRPr lang="en-US" dirty="0"/>
          </a:p>
        </p:txBody>
      </p:sp>
      <p:sp>
        <p:nvSpPr>
          <p:cNvPr id="3" name="Content Placeholder 2"/>
          <p:cNvSpPr>
            <a:spLocks noGrp="1"/>
          </p:cNvSpPr>
          <p:nvPr>
            <p:ph idx="1"/>
          </p:nvPr>
        </p:nvSpPr>
        <p:spPr/>
        <p:txBody>
          <a:bodyPr/>
          <a:lstStyle/>
          <a:p>
            <a:endParaRPr lang="en-US" dirty="0" smtClean="0"/>
          </a:p>
          <a:p>
            <a:endParaRPr lang="en-US" dirty="0"/>
          </a:p>
          <a:p>
            <a:r>
              <a:rPr lang="en-US" dirty="0" smtClean="0"/>
              <a:t>They were worried about the spread of communism. </a:t>
            </a:r>
          </a:p>
          <a:p>
            <a:r>
              <a:rPr lang="en-US" dirty="0" smtClean="0"/>
              <a:t>They were worried about the stockpiling of weapons (Arms Race)</a:t>
            </a:r>
            <a:endParaRPr lang="en-US" dirty="0"/>
          </a:p>
        </p:txBody>
      </p:sp>
    </p:spTree>
    <p:extLst>
      <p:ext uri="{BB962C8B-B14F-4D97-AF65-F5344CB8AC3E}">
        <p14:creationId xmlns:p14="http://schemas.microsoft.com/office/powerpoint/2010/main" val="11053677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12</a:t>
            </a:r>
            <a:endParaRPr lang="en-US" dirty="0"/>
          </a:p>
        </p:txBody>
      </p:sp>
      <p:sp>
        <p:nvSpPr>
          <p:cNvPr id="3" name="Content Placeholder 2"/>
          <p:cNvSpPr>
            <a:spLocks noGrp="1"/>
          </p:cNvSpPr>
          <p:nvPr>
            <p:ph idx="1"/>
          </p:nvPr>
        </p:nvSpPr>
        <p:spPr/>
        <p:txBody>
          <a:bodyPr/>
          <a:lstStyle/>
          <a:p>
            <a:endParaRPr lang="en-US" dirty="0" smtClean="0"/>
          </a:p>
          <a:p>
            <a:endParaRPr lang="en-US" dirty="0"/>
          </a:p>
          <a:p>
            <a:r>
              <a:rPr lang="en-US" sz="4000" dirty="0" smtClean="0"/>
              <a:t>What type of government uses a threat of force to maintain control of their government?</a:t>
            </a:r>
            <a:endParaRPr lang="en-US" sz="4000" dirty="0"/>
          </a:p>
        </p:txBody>
      </p:sp>
    </p:spTree>
    <p:extLst>
      <p:ext uri="{BB962C8B-B14F-4D97-AF65-F5344CB8AC3E}">
        <p14:creationId xmlns:p14="http://schemas.microsoft.com/office/powerpoint/2010/main" val="12823993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to Question 12</a:t>
            </a:r>
            <a:endParaRPr lang="en-US" dirty="0"/>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r>
              <a:rPr lang="en-US" sz="4400" dirty="0" smtClean="0"/>
              <a:t>dictatorship</a:t>
            </a:r>
            <a:endParaRPr lang="en-US" sz="4400" dirty="0"/>
          </a:p>
        </p:txBody>
      </p:sp>
    </p:spTree>
    <p:extLst>
      <p:ext uri="{BB962C8B-B14F-4D97-AF65-F5344CB8AC3E}">
        <p14:creationId xmlns:p14="http://schemas.microsoft.com/office/powerpoint/2010/main" val="5535408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13</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smtClean="0"/>
          </a:p>
          <a:p>
            <a:pPr marL="0" indent="0">
              <a:buNone/>
            </a:pPr>
            <a:r>
              <a:rPr lang="en-US" sz="4000" dirty="0" smtClean="0"/>
              <a:t>The use of atomic weapons at the end of World War II was critical in determining how the U.S. would respond to what Cold War activity?</a:t>
            </a:r>
            <a:endParaRPr lang="en-US" sz="4000" dirty="0"/>
          </a:p>
        </p:txBody>
      </p:sp>
    </p:spTree>
    <p:extLst>
      <p:ext uri="{BB962C8B-B14F-4D97-AF65-F5344CB8AC3E}">
        <p14:creationId xmlns:p14="http://schemas.microsoft.com/office/powerpoint/2010/main" val="26105470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to Question 13</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sz="4000" dirty="0" smtClean="0"/>
              <a:t>The Cuban Missile Crisis</a:t>
            </a:r>
            <a:endParaRPr lang="en-US" sz="4000" dirty="0"/>
          </a:p>
        </p:txBody>
      </p:sp>
    </p:spTree>
    <p:extLst>
      <p:ext uri="{BB962C8B-B14F-4D97-AF65-F5344CB8AC3E}">
        <p14:creationId xmlns:p14="http://schemas.microsoft.com/office/powerpoint/2010/main" val="17528225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14</a:t>
            </a:r>
            <a:endParaRPr lang="en-US" dirty="0"/>
          </a:p>
        </p:txBody>
      </p:sp>
      <p:sp>
        <p:nvSpPr>
          <p:cNvPr id="3" name="Content Placeholder 2"/>
          <p:cNvSpPr>
            <a:spLocks noGrp="1"/>
          </p:cNvSpPr>
          <p:nvPr>
            <p:ph idx="1"/>
          </p:nvPr>
        </p:nvSpPr>
        <p:spPr/>
        <p:txBody>
          <a:bodyPr/>
          <a:lstStyle/>
          <a:p>
            <a:endParaRPr lang="en-US" dirty="0" smtClean="0"/>
          </a:p>
          <a:p>
            <a:endParaRPr lang="en-US" dirty="0"/>
          </a:p>
          <a:p>
            <a:pPr marL="0" indent="0">
              <a:buNone/>
            </a:pPr>
            <a:r>
              <a:rPr lang="en-US" sz="4000" dirty="0" smtClean="0"/>
              <a:t>Did Imperialism increase or decrease as a result of industrialization and how did the change happen?</a:t>
            </a:r>
            <a:endParaRPr lang="en-US" sz="4000" dirty="0"/>
          </a:p>
        </p:txBody>
      </p:sp>
    </p:spTree>
    <p:extLst>
      <p:ext uri="{BB962C8B-B14F-4D97-AF65-F5344CB8AC3E}">
        <p14:creationId xmlns:p14="http://schemas.microsoft.com/office/powerpoint/2010/main" val="39260659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Answers to Question 14</a:t>
            </a:r>
            <a:endParaRPr lang="en-US" dirty="0"/>
          </a:p>
        </p:txBody>
      </p:sp>
      <p:sp>
        <p:nvSpPr>
          <p:cNvPr id="3" name="Content Placeholder 2"/>
          <p:cNvSpPr>
            <a:spLocks noGrp="1"/>
          </p:cNvSpPr>
          <p:nvPr>
            <p:ph idx="1"/>
          </p:nvPr>
        </p:nvSpPr>
        <p:spPr/>
        <p:txBody>
          <a:bodyPr/>
          <a:lstStyle/>
          <a:p>
            <a:endParaRPr lang="en-US" dirty="0" smtClean="0"/>
          </a:p>
          <a:p>
            <a:endParaRPr lang="en-US" dirty="0"/>
          </a:p>
          <a:p>
            <a:pPr marL="514350" indent="-514350">
              <a:buAutoNum type="arabicPeriod"/>
            </a:pPr>
            <a:r>
              <a:rPr lang="en-US" dirty="0" smtClean="0"/>
              <a:t>More land= more power </a:t>
            </a:r>
          </a:p>
          <a:p>
            <a:pPr marL="514350" indent="-514350">
              <a:buAutoNum type="arabicPeriod"/>
            </a:pPr>
            <a:r>
              <a:rPr lang="en-US" dirty="0" smtClean="0"/>
              <a:t>People were forced to join armies and follow the laws of their colonizers</a:t>
            </a:r>
          </a:p>
          <a:p>
            <a:endParaRPr lang="en-US" dirty="0"/>
          </a:p>
        </p:txBody>
      </p:sp>
    </p:spTree>
    <p:extLst>
      <p:ext uri="{BB962C8B-B14F-4D97-AF65-F5344CB8AC3E}">
        <p14:creationId xmlns:p14="http://schemas.microsoft.com/office/powerpoint/2010/main" val="34821872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Answer to question 1	</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A government usually created and maintained by force under the absolute control of one person or group.</a:t>
            </a:r>
          </a:p>
          <a:p>
            <a:pPr marL="0" indent="0">
              <a:buNone/>
            </a:pPr>
            <a:endParaRPr lang="en-US" dirty="0"/>
          </a:p>
          <a:p>
            <a:pPr marL="0" indent="0">
              <a:buNone/>
            </a:pPr>
            <a:r>
              <a:rPr lang="en-US" dirty="0" smtClean="0"/>
              <a:t>Examples include Adolf Hitler, Saddam Hussein and Joseph Stalin.</a:t>
            </a:r>
            <a:endParaRPr lang="en-US" dirty="0"/>
          </a:p>
        </p:txBody>
      </p:sp>
    </p:spTree>
    <p:extLst>
      <p:ext uri="{BB962C8B-B14F-4D97-AF65-F5344CB8AC3E}">
        <p14:creationId xmlns:p14="http://schemas.microsoft.com/office/powerpoint/2010/main" val="15322196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15</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sz="4000" dirty="0" smtClean="0"/>
              <a:t>What is the primary goal of the United Nations?</a:t>
            </a:r>
            <a:endParaRPr lang="en-US" sz="4000" dirty="0"/>
          </a:p>
        </p:txBody>
      </p:sp>
    </p:spTree>
    <p:extLst>
      <p:ext uri="{BB962C8B-B14F-4D97-AF65-F5344CB8AC3E}">
        <p14:creationId xmlns:p14="http://schemas.microsoft.com/office/powerpoint/2010/main" val="38564008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to Question 15</a:t>
            </a:r>
            <a:endParaRPr lang="en-US" dirty="0"/>
          </a:p>
        </p:txBody>
      </p:sp>
      <p:sp>
        <p:nvSpPr>
          <p:cNvPr id="3" name="Content Placeholder 2"/>
          <p:cNvSpPr>
            <a:spLocks noGrp="1"/>
          </p:cNvSpPr>
          <p:nvPr>
            <p:ph idx="1"/>
          </p:nvPr>
        </p:nvSpPr>
        <p:spPr/>
        <p:txBody>
          <a:bodyPr/>
          <a:lstStyle/>
          <a:p>
            <a:endParaRPr lang="en-US" dirty="0" smtClean="0"/>
          </a:p>
          <a:p>
            <a:endParaRPr lang="en-US" dirty="0"/>
          </a:p>
          <a:p>
            <a:pPr marL="0" indent="0">
              <a:buNone/>
            </a:pPr>
            <a:endParaRPr lang="en-US" dirty="0" smtClean="0"/>
          </a:p>
          <a:p>
            <a:pPr marL="0" indent="0">
              <a:buNone/>
            </a:pPr>
            <a:r>
              <a:rPr lang="en-US" sz="4000" dirty="0" smtClean="0"/>
              <a:t>To intervene in World conflicts to prevent another war like World War II</a:t>
            </a:r>
            <a:endParaRPr lang="en-US" sz="4000" dirty="0"/>
          </a:p>
        </p:txBody>
      </p:sp>
    </p:spTree>
    <p:extLst>
      <p:ext uri="{BB962C8B-B14F-4D97-AF65-F5344CB8AC3E}">
        <p14:creationId xmlns:p14="http://schemas.microsoft.com/office/powerpoint/2010/main" val="7919304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16</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sz="3600" dirty="0" smtClean="0"/>
              <a:t>What is the role of the government in a mixed economy?</a:t>
            </a:r>
            <a:endParaRPr lang="en-US" sz="3600" dirty="0"/>
          </a:p>
        </p:txBody>
      </p:sp>
    </p:spTree>
    <p:extLst>
      <p:ext uri="{BB962C8B-B14F-4D97-AF65-F5344CB8AC3E}">
        <p14:creationId xmlns:p14="http://schemas.microsoft.com/office/powerpoint/2010/main" val="1637564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to Question 16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r>
              <a:rPr lang="en-US" sz="3600" dirty="0" smtClean="0"/>
              <a:t>Some </a:t>
            </a:r>
            <a:r>
              <a:rPr lang="en-US" sz="3600" dirty="0"/>
              <a:t>production and distribution decisions are made by the government by some economic decisions are made by individuals </a:t>
            </a:r>
          </a:p>
          <a:p>
            <a:pPr marL="0" indent="0">
              <a:buNone/>
            </a:pPr>
            <a:endParaRPr lang="en-US" dirty="0"/>
          </a:p>
        </p:txBody>
      </p:sp>
    </p:spTree>
    <p:extLst>
      <p:ext uri="{BB962C8B-B14F-4D97-AF65-F5344CB8AC3E}">
        <p14:creationId xmlns:p14="http://schemas.microsoft.com/office/powerpoint/2010/main" val="312237603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17</a:t>
            </a:r>
            <a:endParaRPr lang="en-US" dirty="0"/>
          </a:p>
        </p:txBody>
      </p:sp>
      <p:sp>
        <p:nvSpPr>
          <p:cNvPr id="3" name="Content Placeholder 2"/>
          <p:cNvSpPr>
            <a:spLocks noGrp="1"/>
          </p:cNvSpPr>
          <p:nvPr>
            <p:ph idx="1"/>
          </p:nvPr>
        </p:nvSpPr>
        <p:spPr/>
        <p:txBody>
          <a:bodyPr/>
          <a:lstStyle/>
          <a:p>
            <a:endParaRPr lang="en-US" dirty="0" smtClean="0"/>
          </a:p>
          <a:p>
            <a:endParaRPr lang="en-US" dirty="0"/>
          </a:p>
          <a:p>
            <a:r>
              <a:rPr lang="en-US" dirty="0" smtClean="0"/>
              <a:t>Since Britain and France suffered heavy casualties during World War I, how did this affect how they responded to Axis expansion</a:t>
            </a:r>
            <a:endParaRPr lang="en-US" dirty="0"/>
          </a:p>
        </p:txBody>
      </p:sp>
    </p:spTree>
    <p:extLst>
      <p:ext uri="{BB962C8B-B14F-4D97-AF65-F5344CB8AC3E}">
        <p14:creationId xmlns:p14="http://schemas.microsoft.com/office/powerpoint/2010/main" val="189729231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to Question 17</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sz="4000" dirty="0" smtClean="0"/>
              <a:t>They were afraid to take action because it may cause another war</a:t>
            </a:r>
            <a:endParaRPr lang="en-US" sz="4000" dirty="0"/>
          </a:p>
        </p:txBody>
      </p:sp>
    </p:spTree>
    <p:extLst>
      <p:ext uri="{BB962C8B-B14F-4D97-AF65-F5344CB8AC3E}">
        <p14:creationId xmlns:p14="http://schemas.microsoft.com/office/powerpoint/2010/main" val="261774901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18</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smtClean="0"/>
          </a:p>
          <a:p>
            <a:pPr marL="0" indent="0">
              <a:buNone/>
            </a:pPr>
            <a:r>
              <a:rPr lang="en-US" sz="4000" dirty="0" smtClean="0"/>
              <a:t>How does a constitutional monarchy and absolute monarchy differ in their ability to use their power?</a:t>
            </a:r>
            <a:endParaRPr lang="en-US" sz="4000" dirty="0"/>
          </a:p>
        </p:txBody>
      </p:sp>
    </p:spTree>
    <p:extLst>
      <p:ext uri="{BB962C8B-B14F-4D97-AF65-F5344CB8AC3E}">
        <p14:creationId xmlns:p14="http://schemas.microsoft.com/office/powerpoint/2010/main" val="401489823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Answers to Question 18</a:t>
            </a:r>
            <a:endParaRPr lang="en-US" dirty="0"/>
          </a:p>
        </p:txBody>
      </p:sp>
      <p:sp>
        <p:nvSpPr>
          <p:cNvPr id="3" name="Content Placeholder 2"/>
          <p:cNvSpPr>
            <a:spLocks noGrp="1"/>
          </p:cNvSpPr>
          <p:nvPr>
            <p:ph idx="1"/>
          </p:nvPr>
        </p:nvSpPr>
        <p:spPr/>
        <p:txBody>
          <a:bodyPr/>
          <a:lstStyle/>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Absolute monarchs have unlimited power</a:t>
            </a:r>
          </a:p>
        </p:txBody>
      </p:sp>
    </p:spTree>
    <p:extLst>
      <p:ext uri="{BB962C8B-B14F-4D97-AF65-F5344CB8AC3E}">
        <p14:creationId xmlns:p14="http://schemas.microsoft.com/office/powerpoint/2010/main" val="369618295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19</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smtClean="0"/>
          </a:p>
          <a:p>
            <a:pPr marL="0" indent="0">
              <a:buNone/>
            </a:pPr>
            <a:r>
              <a:rPr lang="en-US" sz="4000" dirty="0" smtClean="0"/>
              <a:t>What was an important reason why the Weimar Republic collapsed and the Nazi dictatorship took over in Germany?</a:t>
            </a:r>
            <a:endParaRPr lang="en-US" sz="4000" dirty="0"/>
          </a:p>
        </p:txBody>
      </p:sp>
    </p:spTree>
    <p:extLst>
      <p:ext uri="{BB962C8B-B14F-4D97-AF65-F5344CB8AC3E}">
        <p14:creationId xmlns:p14="http://schemas.microsoft.com/office/powerpoint/2010/main" val="244137211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to Question 19</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en-US" sz="4000" dirty="0" smtClean="0"/>
              <a:t>The economic burden of war reparations to Germany’s former enemies</a:t>
            </a:r>
            <a:endParaRPr lang="en-US" sz="4000" dirty="0"/>
          </a:p>
        </p:txBody>
      </p:sp>
    </p:spTree>
    <p:extLst>
      <p:ext uri="{BB962C8B-B14F-4D97-AF65-F5344CB8AC3E}">
        <p14:creationId xmlns:p14="http://schemas.microsoft.com/office/powerpoint/2010/main" val="14993633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2</a:t>
            </a:r>
            <a:endParaRPr lang="en-US" dirty="0"/>
          </a:p>
        </p:txBody>
      </p:sp>
      <p:sp>
        <p:nvSpPr>
          <p:cNvPr id="3" name="Content Placeholder 2"/>
          <p:cNvSpPr>
            <a:spLocks noGrp="1"/>
          </p:cNvSpPr>
          <p:nvPr>
            <p:ph idx="1"/>
          </p:nvPr>
        </p:nvSpPr>
        <p:spPr/>
        <p:txBody>
          <a:bodyPr>
            <a:normAutofit/>
          </a:bodyPr>
          <a:lstStyle/>
          <a:p>
            <a:pPr marL="0" indent="0">
              <a:buNone/>
            </a:pPr>
            <a:endParaRPr lang="en-US" sz="4400" dirty="0" smtClean="0"/>
          </a:p>
          <a:p>
            <a:pPr marL="0" indent="0">
              <a:buNone/>
            </a:pPr>
            <a:r>
              <a:rPr lang="en-US" sz="4400" dirty="0" smtClean="0"/>
              <a:t>How is wealth distributed in a communist economic system?</a:t>
            </a:r>
            <a:endParaRPr lang="en-US" sz="4400" dirty="0"/>
          </a:p>
        </p:txBody>
      </p:sp>
    </p:spTree>
    <p:extLst>
      <p:ext uri="{BB962C8B-B14F-4D97-AF65-F5344CB8AC3E}">
        <p14:creationId xmlns:p14="http://schemas.microsoft.com/office/powerpoint/2010/main" val="1688109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20</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sz="4000" dirty="0" smtClean="0"/>
              <a:t>In a command economy, who determines what goods are produced?</a:t>
            </a:r>
            <a:endParaRPr lang="en-US" sz="4000" dirty="0"/>
          </a:p>
        </p:txBody>
      </p:sp>
    </p:spTree>
    <p:extLst>
      <p:ext uri="{BB962C8B-B14F-4D97-AF65-F5344CB8AC3E}">
        <p14:creationId xmlns:p14="http://schemas.microsoft.com/office/powerpoint/2010/main" val="328103337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to Question 20</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Government makes all plans for what goods are produced.</a:t>
            </a:r>
            <a:endParaRPr lang="en-US" dirty="0"/>
          </a:p>
        </p:txBody>
      </p:sp>
    </p:spTree>
    <p:extLst>
      <p:ext uri="{BB962C8B-B14F-4D97-AF65-F5344CB8AC3E}">
        <p14:creationId xmlns:p14="http://schemas.microsoft.com/office/powerpoint/2010/main" val="95725263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21</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sz="4000" dirty="0" smtClean="0"/>
              <a:t>How can a country change from a command economy to a market economy?</a:t>
            </a:r>
            <a:endParaRPr lang="en-US" sz="4000" dirty="0"/>
          </a:p>
        </p:txBody>
      </p:sp>
    </p:spTree>
    <p:extLst>
      <p:ext uri="{BB962C8B-B14F-4D97-AF65-F5344CB8AC3E}">
        <p14:creationId xmlns:p14="http://schemas.microsoft.com/office/powerpoint/2010/main" val="363659829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Answers to Question 21</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en-US" sz="4000" dirty="0" smtClean="0"/>
              <a:t>If industries that were owned by the government become privately owned </a:t>
            </a:r>
            <a:endParaRPr lang="en-US" sz="4000" dirty="0"/>
          </a:p>
        </p:txBody>
      </p:sp>
    </p:spTree>
    <p:extLst>
      <p:ext uri="{BB962C8B-B14F-4D97-AF65-F5344CB8AC3E}">
        <p14:creationId xmlns:p14="http://schemas.microsoft.com/office/powerpoint/2010/main" val="336066374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22</a:t>
            </a:r>
            <a:endParaRPr lang="en-US" dirty="0"/>
          </a:p>
        </p:txBody>
      </p:sp>
      <p:sp>
        <p:nvSpPr>
          <p:cNvPr id="3" name="Content Placeholder 2"/>
          <p:cNvSpPr>
            <a:spLocks noGrp="1"/>
          </p:cNvSpPr>
          <p:nvPr>
            <p:ph idx="1"/>
          </p:nvPr>
        </p:nvSpPr>
        <p:spPr/>
        <p:txBody>
          <a:bodyPr/>
          <a:lstStyle/>
          <a:p>
            <a:pPr marL="0" indent="0">
              <a:buNone/>
            </a:pPr>
            <a:endParaRPr lang="en-US" dirty="0"/>
          </a:p>
          <a:p>
            <a:pPr marL="0" indent="0">
              <a:buNone/>
            </a:pPr>
            <a:r>
              <a:rPr lang="en-US" sz="4000" dirty="0" smtClean="0"/>
              <a:t>What is one example of harsh working conditions for British factory workers and how industrialization led to that condition?</a:t>
            </a:r>
            <a:endParaRPr lang="en-US" sz="4000" dirty="0"/>
          </a:p>
        </p:txBody>
      </p:sp>
    </p:spTree>
    <p:extLst>
      <p:ext uri="{BB962C8B-B14F-4D97-AF65-F5344CB8AC3E}">
        <p14:creationId xmlns:p14="http://schemas.microsoft.com/office/powerpoint/2010/main" val="332207909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Answers to Question 22</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Unsafe working conditions and long work day were all issues that arose and led to development of labor unions. </a:t>
            </a:r>
          </a:p>
          <a:p>
            <a:pPr marL="0" indent="0">
              <a:buNone/>
            </a:pPr>
            <a:r>
              <a:rPr lang="en-US" dirty="0" smtClean="0"/>
              <a:t>More money led to the creation of factories which led more pollution.</a:t>
            </a:r>
            <a:endParaRPr lang="en-US" dirty="0"/>
          </a:p>
        </p:txBody>
      </p:sp>
    </p:spTree>
    <p:extLst>
      <p:ext uri="{BB962C8B-B14F-4D97-AF65-F5344CB8AC3E}">
        <p14:creationId xmlns:p14="http://schemas.microsoft.com/office/powerpoint/2010/main" val="112773566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23</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en-US" sz="4000" dirty="0" smtClean="0"/>
              <a:t>What four reasons did people migrate to US from Europe in the 19</a:t>
            </a:r>
            <a:r>
              <a:rPr lang="en-US" sz="4000" baseline="30000" dirty="0" smtClean="0"/>
              <a:t>th</a:t>
            </a:r>
            <a:r>
              <a:rPr lang="en-US" sz="4000" dirty="0" smtClean="0"/>
              <a:t> century</a:t>
            </a:r>
          </a:p>
        </p:txBody>
      </p:sp>
    </p:spTree>
    <p:extLst>
      <p:ext uri="{BB962C8B-B14F-4D97-AF65-F5344CB8AC3E}">
        <p14:creationId xmlns:p14="http://schemas.microsoft.com/office/powerpoint/2010/main" val="2703430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to Question 23</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en-US" sz="4000" dirty="0" smtClean="0"/>
              <a:t>People migrated to:</a:t>
            </a:r>
          </a:p>
          <a:p>
            <a:pPr marL="514350" indent="-514350">
              <a:buAutoNum type="arabicPeriod"/>
            </a:pPr>
            <a:r>
              <a:rPr lang="en-US" sz="4000" dirty="0" smtClean="0"/>
              <a:t>Escape famine</a:t>
            </a:r>
          </a:p>
          <a:p>
            <a:pPr marL="514350" indent="-514350">
              <a:buAutoNum type="arabicPeriod"/>
            </a:pPr>
            <a:r>
              <a:rPr lang="en-US" sz="4000" dirty="0" smtClean="0"/>
              <a:t>Escape persecution</a:t>
            </a:r>
          </a:p>
          <a:p>
            <a:pPr marL="514350" indent="-514350">
              <a:buAutoNum type="arabicPeriod"/>
            </a:pPr>
            <a:r>
              <a:rPr lang="en-US" sz="4000" dirty="0" smtClean="0"/>
              <a:t>More opportunities</a:t>
            </a:r>
          </a:p>
          <a:p>
            <a:pPr marL="514350" indent="-514350">
              <a:buAutoNum type="arabicPeriod"/>
            </a:pPr>
            <a:r>
              <a:rPr lang="en-US" sz="4000" dirty="0" smtClean="0"/>
              <a:t>Wanted a better life</a:t>
            </a:r>
          </a:p>
          <a:p>
            <a:pPr marL="514350" indent="-514350">
              <a:buAutoNum type="arabicPeriod"/>
            </a:pPr>
            <a:endParaRPr lang="en-US" dirty="0"/>
          </a:p>
        </p:txBody>
      </p:sp>
    </p:spTree>
    <p:extLst>
      <p:ext uri="{BB962C8B-B14F-4D97-AF65-F5344CB8AC3E}">
        <p14:creationId xmlns:p14="http://schemas.microsoft.com/office/powerpoint/2010/main" val="42799567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24</a:t>
            </a:r>
            <a:endParaRPr lang="en-US" dirty="0"/>
          </a:p>
        </p:txBody>
      </p:sp>
      <p:sp>
        <p:nvSpPr>
          <p:cNvPr id="3" name="Content Placeholder 2"/>
          <p:cNvSpPr>
            <a:spLocks noGrp="1"/>
          </p:cNvSpPr>
          <p:nvPr>
            <p:ph idx="1"/>
          </p:nvPr>
        </p:nvSpPr>
        <p:spPr>
          <a:xfrm>
            <a:off x="457200" y="1600200"/>
            <a:ext cx="7239000" cy="4846320"/>
          </a:xfrm>
        </p:spPr>
        <p:txBody>
          <a:bodyPr/>
          <a:lstStyle/>
          <a:p>
            <a:endParaRPr lang="en-US" dirty="0" smtClean="0"/>
          </a:p>
          <a:p>
            <a:endParaRPr lang="en-US" dirty="0"/>
          </a:p>
          <a:p>
            <a:pPr marL="0" indent="0">
              <a:buNone/>
            </a:pPr>
            <a:endParaRPr lang="en-US" dirty="0" smtClean="0"/>
          </a:p>
          <a:p>
            <a:pPr marL="0" indent="0">
              <a:buNone/>
            </a:pPr>
            <a:r>
              <a:rPr lang="en-US" sz="4000" dirty="0" smtClean="0"/>
              <a:t>What was a common factor that led to the Red Scare and McCarthyism?</a:t>
            </a:r>
            <a:endParaRPr lang="en-US" sz="4000" dirty="0"/>
          </a:p>
        </p:txBody>
      </p:sp>
    </p:spTree>
    <p:extLst>
      <p:ext uri="{BB962C8B-B14F-4D97-AF65-F5344CB8AC3E}">
        <p14:creationId xmlns:p14="http://schemas.microsoft.com/office/powerpoint/2010/main" val="322968400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Answer to Question 24</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sz="4000" dirty="0" smtClean="0"/>
              <a:t>The fear of Communist expansion</a:t>
            </a:r>
            <a:endParaRPr lang="en-US" sz="4000" dirty="0"/>
          </a:p>
        </p:txBody>
      </p:sp>
    </p:spTree>
    <p:extLst>
      <p:ext uri="{BB962C8B-B14F-4D97-AF65-F5344CB8AC3E}">
        <p14:creationId xmlns:p14="http://schemas.microsoft.com/office/powerpoint/2010/main" val="32950727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to Question 2</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sz="4800" dirty="0" smtClean="0"/>
              <a:t>Wealth is distributed to all individuals based on need</a:t>
            </a:r>
            <a:endParaRPr lang="en-US" sz="4800" dirty="0"/>
          </a:p>
        </p:txBody>
      </p:sp>
    </p:spTree>
    <p:extLst>
      <p:ext uri="{BB962C8B-B14F-4D97-AF65-F5344CB8AC3E}">
        <p14:creationId xmlns:p14="http://schemas.microsoft.com/office/powerpoint/2010/main" val="17262078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25</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smtClean="0"/>
          </a:p>
          <a:p>
            <a:pPr marL="0" indent="0">
              <a:buNone/>
            </a:pPr>
            <a:r>
              <a:rPr lang="en-US" sz="4000" dirty="0" smtClean="0"/>
              <a:t>What areas where the Jews rounded up and forced to move out of their homes. What were these special areas in the city called?</a:t>
            </a:r>
            <a:endParaRPr lang="en-US" sz="4000" dirty="0"/>
          </a:p>
        </p:txBody>
      </p:sp>
    </p:spTree>
    <p:extLst>
      <p:ext uri="{BB962C8B-B14F-4D97-AF65-F5344CB8AC3E}">
        <p14:creationId xmlns:p14="http://schemas.microsoft.com/office/powerpoint/2010/main" val="98148829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to Question 25</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sz="8800" dirty="0" smtClean="0"/>
              <a:t>Ghettos</a:t>
            </a:r>
            <a:endParaRPr lang="en-US" sz="8800" dirty="0"/>
          </a:p>
        </p:txBody>
      </p:sp>
    </p:spTree>
    <p:extLst>
      <p:ext uri="{BB962C8B-B14F-4D97-AF65-F5344CB8AC3E}">
        <p14:creationId xmlns:p14="http://schemas.microsoft.com/office/powerpoint/2010/main" val="12967994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26</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smtClean="0"/>
          </a:p>
          <a:p>
            <a:pPr marL="0" indent="0">
              <a:buNone/>
            </a:pPr>
            <a:r>
              <a:rPr lang="en-US" sz="4000" dirty="0" smtClean="0"/>
              <a:t>In 1941, Jews were moved to compounds away from the cities and treated poorly and forced into hard labor. What were these compounds called?</a:t>
            </a:r>
            <a:endParaRPr lang="en-US" sz="4000" dirty="0"/>
          </a:p>
        </p:txBody>
      </p:sp>
    </p:spTree>
    <p:extLst>
      <p:ext uri="{BB962C8B-B14F-4D97-AF65-F5344CB8AC3E}">
        <p14:creationId xmlns:p14="http://schemas.microsoft.com/office/powerpoint/2010/main" val="245618632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to Question 26</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sz="4000" dirty="0" smtClean="0"/>
              <a:t>Concentration camps</a:t>
            </a:r>
            <a:endParaRPr lang="en-US" sz="4000" dirty="0"/>
          </a:p>
        </p:txBody>
      </p:sp>
    </p:spTree>
    <p:extLst>
      <p:ext uri="{BB962C8B-B14F-4D97-AF65-F5344CB8AC3E}">
        <p14:creationId xmlns:p14="http://schemas.microsoft.com/office/powerpoint/2010/main" val="62604918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27	</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en-US" sz="4000" dirty="0" smtClean="0"/>
              <a:t>What was the systematic genocide of approximately six million European Jews during World War II was known as what?</a:t>
            </a:r>
            <a:endParaRPr lang="en-US" sz="4000" dirty="0"/>
          </a:p>
        </p:txBody>
      </p:sp>
    </p:spTree>
    <p:extLst>
      <p:ext uri="{BB962C8B-B14F-4D97-AF65-F5344CB8AC3E}">
        <p14:creationId xmlns:p14="http://schemas.microsoft.com/office/powerpoint/2010/main" val="66099394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to question 27</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sz="4000" dirty="0" smtClean="0"/>
              <a:t>The Holocaust</a:t>
            </a:r>
            <a:endParaRPr lang="en-US" sz="4000" dirty="0"/>
          </a:p>
        </p:txBody>
      </p:sp>
    </p:spTree>
    <p:extLst>
      <p:ext uri="{BB962C8B-B14F-4D97-AF65-F5344CB8AC3E}">
        <p14:creationId xmlns:p14="http://schemas.microsoft.com/office/powerpoint/2010/main" val="381841624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28</a:t>
            </a:r>
            <a:endParaRPr lang="en-US" dirty="0"/>
          </a:p>
        </p:txBody>
      </p:sp>
      <p:sp>
        <p:nvSpPr>
          <p:cNvPr id="3" name="Content Placeholder 2"/>
          <p:cNvSpPr>
            <a:spLocks noGrp="1"/>
          </p:cNvSpPr>
          <p:nvPr>
            <p:ph idx="1"/>
          </p:nvPr>
        </p:nvSpPr>
        <p:spPr/>
        <p:txBody>
          <a:bodyPr/>
          <a:lstStyle/>
          <a:p>
            <a:pPr marL="0" indent="0">
              <a:buNone/>
            </a:pPr>
            <a:endParaRPr lang="en-US" dirty="0"/>
          </a:p>
          <a:p>
            <a:pPr marL="0" indent="0">
              <a:buNone/>
            </a:pPr>
            <a:endParaRPr lang="en-US" dirty="0" smtClean="0"/>
          </a:p>
          <a:p>
            <a:pPr marL="0" indent="0">
              <a:buNone/>
            </a:pPr>
            <a:r>
              <a:rPr lang="en-US" sz="4000" dirty="0" smtClean="0"/>
              <a:t>This is the term given to political, social, and economic agitation against the Jews. In simple terms it means “Hatred of Jews”</a:t>
            </a:r>
            <a:endParaRPr lang="en-US" sz="4000" dirty="0"/>
          </a:p>
        </p:txBody>
      </p:sp>
    </p:spTree>
    <p:extLst>
      <p:ext uri="{BB962C8B-B14F-4D97-AF65-F5344CB8AC3E}">
        <p14:creationId xmlns:p14="http://schemas.microsoft.com/office/powerpoint/2010/main" val="329687430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to Question 28</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sz="4000" dirty="0"/>
          </a:p>
          <a:p>
            <a:pPr marL="0" indent="0">
              <a:buNone/>
            </a:pPr>
            <a:endParaRPr lang="en-US" sz="4000" smtClean="0"/>
          </a:p>
          <a:p>
            <a:pPr marL="0" indent="0">
              <a:buNone/>
            </a:pPr>
            <a:r>
              <a:rPr lang="en-US" sz="4000" smtClean="0"/>
              <a:t>Anti-Semitism</a:t>
            </a:r>
            <a:endParaRPr lang="en-US" sz="4000" dirty="0" smtClean="0"/>
          </a:p>
        </p:txBody>
      </p:sp>
    </p:spTree>
    <p:extLst>
      <p:ext uri="{BB962C8B-B14F-4D97-AF65-F5344CB8AC3E}">
        <p14:creationId xmlns:p14="http://schemas.microsoft.com/office/powerpoint/2010/main" val="134587203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29	</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en-US" sz="4400" dirty="0" smtClean="0"/>
              <a:t>What are the series of laws that banned </a:t>
            </a:r>
            <a:r>
              <a:rPr lang="en-US" sz="4400" dirty="0"/>
              <a:t>J</a:t>
            </a:r>
            <a:r>
              <a:rPr lang="en-US" sz="4400" dirty="0" smtClean="0"/>
              <a:t>ews and Germans from marrying or having sexual relations?</a:t>
            </a:r>
            <a:endParaRPr lang="en-US" sz="4400" dirty="0"/>
          </a:p>
        </p:txBody>
      </p:sp>
    </p:spTree>
    <p:extLst>
      <p:ext uri="{BB962C8B-B14F-4D97-AF65-F5344CB8AC3E}">
        <p14:creationId xmlns:p14="http://schemas.microsoft.com/office/powerpoint/2010/main" val="34616011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to Question 29</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sz="4400" dirty="0" smtClean="0"/>
              <a:t>Nuremberg Laws</a:t>
            </a:r>
            <a:endParaRPr lang="en-US" sz="4400" dirty="0"/>
          </a:p>
        </p:txBody>
      </p:sp>
    </p:spTree>
    <p:extLst>
      <p:ext uri="{BB962C8B-B14F-4D97-AF65-F5344CB8AC3E}">
        <p14:creationId xmlns:p14="http://schemas.microsoft.com/office/powerpoint/2010/main" val="2762792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3</a:t>
            </a:r>
            <a:endParaRPr lang="en-US" dirty="0"/>
          </a:p>
        </p:txBody>
      </p:sp>
      <p:sp>
        <p:nvSpPr>
          <p:cNvPr id="3" name="Content Placeholder 2"/>
          <p:cNvSpPr>
            <a:spLocks noGrp="1"/>
          </p:cNvSpPr>
          <p:nvPr>
            <p:ph idx="1"/>
          </p:nvPr>
        </p:nvSpPr>
        <p:spPr/>
        <p:txBody>
          <a:bodyPr/>
          <a:lstStyle/>
          <a:p>
            <a:pPr marL="0" indent="0">
              <a:buNone/>
            </a:pPr>
            <a:endParaRPr lang="en-US" sz="4400" dirty="0" smtClean="0"/>
          </a:p>
          <a:p>
            <a:pPr marL="0" indent="0">
              <a:buNone/>
            </a:pPr>
            <a:r>
              <a:rPr lang="en-US" sz="4400" dirty="0" smtClean="0"/>
              <a:t>What did Germany have to do under the Treaty of Versailles?</a:t>
            </a:r>
          </a:p>
          <a:p>
            <a:pPr marL="0" indent="0">
              <a:buNone/>
            </a:pPr>
            <a:endParaRPr lang="en-US" dirty="0"/>
          </a:p>
        </p:txBody>
      </p:sp>
    </p:spTree>
    <p:extLst>
      <p:ext uri="{BB962C8B-B14F-4D97-AF65-F5344CB8AC3E}">
        <p14:creationId xmlns:p14="http://schemas.microsoft.com/office/powerpoint/2010/main" val="167786912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30</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en-US" sz="4400" dirty="0" smtClean="0"/>
              <a:t>Why were the Japanese- Americans relocated from their homes on the West coast to internment camps in the US interior?</a:t>
            </a:r>
            <a:endParaRPr lang="en-US" sz="4400" dirty="0"/>
          </a:p>
        </p:txBody>
      </p:sp>
    </p:spTree>
    <p:extLst>
      <p:ext uri="{BB962C8B-B14F-4D97-AF65-F5344CB8AC3E}">
        <p14:creationId xmlns:p14="http://schemas.microsoft.com/office/powerpoint/2010/main" val="288397085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to Question 30</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sz="4400" dirty="0" smtClean="0"/>
              <a:t>They felt they were a threat to national security after the attacking of Pearl Harbor</a:t>
            </a:r>
            <a:endParaRPr lang="en-US" sz="4400" dirty="0"/>
          </a:p>
        </p:txBody>
      </p:sp>
    </p:spTree>
    <p:extLst>
      <p:ext uri="{BB962C8B-B14F-4D97-AF65-F5344CB8AC3E}">
        <p14:creationId xmlns:p14="http://schemas.microsoft.com/office/powerpoint/2010/main" val="289656762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31</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en-US" sz="4000" dirty="0" smtClean="0"/>
              <a:t>Because of the heavy casualties Britain and France faced, how did they respond when faced with a threat of Axis expansion?</a:t>
            </a:r>
          </a:p>
          <a:p>
            <a:pPr marL="0" indent="0">
              <a:buNone/>
            </a:pPr>
            <a:endParaRPr lang="en-US" dirty="0"/>
          </a:p>
        </p:txBody>
      </p:sp>
    </p:spTree>
    <p:extLst>
      <p:ext uri="{BB962C8B-B14F-4D97-AF65-F5344CB8AC3E}">
        <p14:creationId xmlns:p14="http://schemas.microsoft.com/office/powerpoint/2010/main" val="321528927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to Question 31</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sz="4400" dirty="0" smtClean="0"/>
              <a:t>They were unwilling to take action</a:t>
            </a:r>
            <a:endParaRPr lang="en-US" sz="4400" dirty="0"/>
          </a:p>
        </p:txBody>
      </p:sp>
    </p:spTree>
    <p:extLst>
      <p:ext uri="{BB962C8B-B14F-4D97-AF65-F5344CB8AC3E}">
        <p14:creationId xmlns:p14="http://schemas.microsoft.com/office/powerpoint/2010/main" val="240570945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32</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sz="4000" dirty="0" smtClean="0"/>
              <a:t>What was the primary goal of the Versailles Peace Conference?</a:t>
            </a:r>
            <a:endParaRPr lang="en-US" sz="4000" dirty="0"/>
          </a:p>
        </p:txBody>
      </p:sp>
    </p:spTree>
    <p:extLst>
      <p:ext uri="{BB962C8B-B14F-4D97-AF65-F5344CB8AC3E}">
        <p14:creationId xmlns:p14="http://schemas.microsoft.com/office/powerpoint/2010/main" val="12792321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to question 32</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sz="4400" dirty="0" smtClean="0"/>
              <a:t>To punish Germany</a:t>
            </a:r>
            <a:endParaRPr lang="en-US" sz="4400" dirty="0"/>
          </a:p>
        </p:txBody>
      </p:sp>
    </p:spTree>
    <p:extLst>
      <p:ext uri="{BB962C8B-B14F-4D97-AF65-F5344CB8AC3E}">
        <p14:creationId xmlns:p14="http://schemas.microsoft.com/office/powerpoint/2010/main" val="283623543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33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sz="4000" dirty="0" smtClean="0"/>
              <a:t>How did the action of the Soviet Union liberating the countries of Eastern Europe from Nazi Germany lead to the development of the Cold War?</a:t>
            </a:r>
            <a:endParaRPr lang="en-US" sz="4000" dirty="0"/>
          </a:p>
        </p:txBody>
      </p:sp>
    </p:spTree>
    <p:extLst>
      <p:ext uri="{BB962C8B-B14F-4D97-AF65-F5344CB8AC3E}">
        <p14:creationId xmlns:p14="http://schemas.microsoft.com/office/powerpoint/2010/main" val="15787504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to Question 33	</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sz="4000" dirty="0" smtClean="0"/>
              <a:t>It divided Europe into communist and non-communist spheres</a:t>
            </a:r>
            <a:endParaRPr lang="en-US" sz="4000" dirty="0"/>
          </a:p>
        </p:txBody>
      </p:sp>
    </p:spTree>
    <p:extLst>
      <p:ext uri="{BB962C8B-B14F-4D97-AF65-F5344CB8AC3E}">
        <p14:creationId xmlns:p14="http://schemas.microsoft.com/office/powerpoint/2010/main" val="283120859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34</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smtClean="0"/>
          </a:p>
          <a:p>
            <a:pPr marL="0" indent="0">
              <a:buNone/>
            </a:pPr>
            <a:r>
              <a:rPr lang="en-US" sz="4400" dirty="0" smtClean="0"/>
              <a:t>Who controlled Western Europe after World War II and what type of government did they have?</a:t>
            </a:r>
            <a:endParaRPr lang="en-US" sz="4400" dirty="0"/>
          </a:p>
        </p:txBody>
      </p:sp>
    </p:spTree>
    <p:extLst>
      <p:ext uri="{BB962C8B-B14F-4D97-AF65-F5344CB8AC3E}">
        <p14:creationId xmlns:p14="http://schemas.microsoft.com/office/powerpoint/2010/main" val="219083496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to Question 34</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United States and democracy</a:t>
            </a:r>
            <a:endParaRPr lang="en-US" dirty="0"/>
          </a:p>
        </p:txBody>
      </p:sp>
    </p:spTree>
    <p:extLst>
      <p:ext uri="{BB962C8B-B14F-4D97-AF65-F5344CB8AC3E}">
        <p14:creationId xmlns:p14="http://schemas.microsoft.com/office/powerpoint/2010/main" val="16037110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to Question 3</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514350" indent="-514350">
              <a:buAutoNum type="arabicPeriod"/>
            </a:pPr>
            <a:r>
              <a:rPr lang="en-US" dirty="0" smtClean="0"/>
              <a:t>Germany had to accept responsibility for starting the war</a:t>
            </a:r>
          </a:p>
          <a:p>
            <a:pPr marL="514350" indent="-514350">
              <a:buAutoNum type="arabicPeriod"/>
            </a:pPr>
            <a:r>
              <a:rPr lang="en-US" dirty="0" smtClean="0"/>
              <a:t>They had to pay reparations (repayment) for the cost of the war.</a:t>
            </a:r>
            <a:endParaRPr lang="en-US" dirty="0"/>
          </a:p>
        </p:txBody>
      </p:sp>
    </p:spTree>
    <p:extLst>
      <p:ext uri="{BB962C8B-B14F-4D97-AF65-F5344CB8AC3E}">
        <p14:creationId xmlns:p14="http://schemas.microsoft.com/office/powerpoint/2010/main" val="217603757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35</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smtClean="0"/>
          </a:p>
          <a:p>
            <a:pPr marL="0" indent="0">
              <a:buNone/>
            </a:pPr>
            <a:r>
              <a:rPr lang="en-US" sz="4400" dirty="0" smtClean="0"/>
              <a:t>What is the difference between communism and democracy?</a:t>
            </a:r>
            <a:endParaRPr lang="en-US" sz="4400" dirty="0"/>
          </a:p>
        </p:txBody>
      </p:sp>
    </p:spTree>
    <p:extLst>
      <p:ext uri="{BB962C8B-B14F-4D97-AF65-F5344CB8AC3E}">
        <p14:creationId xmlns:p14="http://schemas.microsoft.com/office/powerpoint/2010/main" val="411904678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Answers to question 35</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en-US" dirty="0" smtClean="0"/>
              <a:t>Communism- government run</a:t>
            </a:r>
          </a:p>
          <a:p>
            <a:pPr marL="0" indent="0">
              <a:buNone/>
            </a:pPr>
            <a:endParaRPr lang="en-US" dirty="0"/>
          </a:p>
          <a:p>
            <a:pPr marL="0" indent="0">
              <a:buNone/>
            </a:pPr>
            <a:r>
              <a:rPr lang="en-US" dirty="0" smtClean="0"/>
              <a:t>Democracy- people (voters) run government through election.</a:t>
            </a:r>
            <a:endParaRPr lang="en-US" dirty="0"/>
          </a:p>
        </p:txBody>
      </p:sp>
    </p:spTree>
    <p:extLst>
      <p:ext uri="{BB962C8B-B14F-4D97-AF65-F5344CB8AC3E}">
        <p14:creationId xmlns:p14="http://schemas.microsoft.com/office/powerpoint/2010/main" val="40977260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36</a:t>
            </a:r>
            <a:endParaRPr lang="en-US" dirty="0"/>
          </a:p>
        </p:txBody>
      </p:sp>
      <p:sp>
        <p:nvSpPr>
          <p:cNvPr id="3" name="Content Placeholder 2"/>
          <p:cNvSpPr>
            <a:spLocks noGrp="1"/>
          </p:cNvSpPr>
          <p:nvPr>
            <p:ph idx="1"/>
          </p:nvPr>
        </p:nvSpPr>
        <p:spPr/>
        <p:txBody>
          <a:bodyPr>
            <a:normAutofit/>
          </a:bodyPr>
          <a:lstStyle/>
          <a:p>
            <a:pPr marL="0" indent="0">
              <a:buNone/>
            </a:pPr>
            <a:endParaRPr lang="en-US" dirty="0"/>
          </a:p>
          <a:p>
            <a:pPr marL="0" indent="0">
              <a:buNone/>
            </a:pPr>
            <a:r>
              <a:rPr lang="en-US" sz="4000" dirty="0" smtClean="0"/>
              <a:t>When the Vietminh (communist group of Vietnam) tried to fight against France for control of Vietnam, why did the US get involved in this part of the Cold War and help France?</a:t>
            </a:r>
            <a:endParaRPr lang="en-US" sz="4000" dirty="0"/>
          </a:p>
        </p:txBody>
      </p:sp>
    </p:spTree>
    <p:extLst>
      <p:ext uri="{BB962C8B-B14F-4D97-AF65-F5344CB8AC3E}">
        <p14:creationId xmlns:p14="http://schemas.microsoft.com/office/powerpoint/2010/main" val="70458273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to question 36</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smtClean="0"/>
          </a:p>
          <a:p>
            <a:pPr marL="0" indent="0">
              <a:buNone/>
            </a:pPr>
            <a:r>
              <a:rPr lang="en-US" sz="4000" dirty="0" smtClean="0"/>
              <a:t>They believed it was a policy of the UN peacekeeping efforts.</a:t>
            </a:r>
            <a:endParaRPr lang="en-US" sz="4000" dirty="0"/>
          </a:p>
        </p:txBody>
      </p:sp>
    </p:spTree>
    <p:extLst>
      <p:ext uri="{BB962C8B-B14F-4D97-AF65-F5344CB8AC3E}">
        <p14:creationId xmlns:p14="http://schemas.microsoft.com/office/powerpoint/2010/main" val="83314143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37</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sz="4000" dirty="0"/>
          </a:p>
          <a:p>
            <a:pPr marL="0" indent="0">
              <a:buNone/>
            </a:pPr>
            <a:r>
              <a:rPr lang="en-US" sz="4000" dirty="0" smtClean="0"/>
              <a:t>Compare the Korean War and Vietnam War</a:t>
            </a:r>
            <a:endParaRPr lang="en-US" sz="4000" dirty="0"/>
          </a:p>
        </p:txBody>
      </p:sp>
    </p:spTree>
    <p:extLst>
      <p:ext uri="{BB962C8B-B14F-4D97-AF65-F5344CB8AC3E}">
        <p14:creationId xmlns:p14="http://schemas.microsoft.com/office/powerpoint/2010/main" val="375225122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Answers to Question 37</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endParaRPr lang="en-US" dirty="0" smtClean="0"/>
          </a:p>
          <a:p>
            <a:pPr marL="0" indent="0">
              <a:buNone/>
            </a:pPr>
            <a:endParaRPr lang="en-US" dirty="0"/>
          </a:p>
          <a:p>
            <a:pPr marL="0" indent="0">
              <a:buNone/>
            </a:pPr>
            <a:r>
              <a:rPr lang="en-US" sz="3600" dirty="0" smtClean="0"/>
              <a:t>The Korean War and Vietnam War were both part of the Cold War. They were fought between two different political parties (Communist and Democracy). The result led to the countries being divided into two pieces. One is run by the Communist government and the other is run by the democratic government.</a:t>
            </a:r>
            <a:endParaRPr lang="en-US" sz="3600" dirty="0"/>
          </a:p>
        </p:txBody>
      </p:sp>
    </p:spTree>
    <p:extLst>
      <p:ext uri="{BB962C8B-B14F-4D97-AF65-F5344CB8AC3E}">
        <p14:creationId xmlns:p14="http://schemas.microsoft.com/office/powerpoint/2010/main" val="88414618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38</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en-US" sz="4000" dirty="0" smtClean="0"/>
              <a:t>Explain who won the Cold War and why was the victory declared for them?</a:t>
            </a:r>
            <a:endParaRPr lang="en-US" sz="4000" dirty="0"/>
          </a:p>
        </p:txBody>
      </p:sp>
    </p:spTree>
    <p:extLst>
      <p:ext uri="{BB962C8B-B14F-4D97-AF65-F5344CB8AC3E}">
        <p14:creationId xmlns:p14="http://schemas.microsoft.com/office/powerpoint/2010/main" val="405794192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to question 38</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endParaRPr lang="en-US" dirty="0" smtClean="0"/>
          </a:p>
          <a:p>
            <a:pPr marL="0" indent="0">
              <a:buNone/>
            </a:pPr>
            <a:endParaRPr lang="en-US" dirty="0" smtClean="0"/>
          </a:p>
          <a:p>
            <a:pPr marL="0" indent="0">
              <a:buNone/>
            </a:pPr>
            <a:endParaRPr lang="en-US" dirty="0"/>
          </a:p>
          <a:p>
            <a:pPr marL="0" indent="0">
              <a:buNone/>
            </a:pPr>
            <a:r>
              <a:rPr lang="en-US" sz="4000" dirty="0" smtClean="0"/>
              <a:t>The United States won the Cold War. The toppling of the communist government in Germany with the falling of the Berlin Wall signified the demise of the communist stamp on Eastern Europe.</a:t>
            </a:r>
            <a:endParaRPr lang="en-US" sz="4000" dirty="0"/>
          </a:p>
        </p:txBody>
      </p:sp>
    </p:spTree>
    <p:extLst>
      <p:ext uri="{BB962C8B-B14F-4D97-AF65-F5344CB8AC3E}">
        <p14:creationId xmlns:p14="http://schemas.microsoft.com/office/powerpoint/2010/main" val="1530866363"/>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39</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sz="4000" dirty="0" smtClean="0"/>
              <a:t>List and Describe two ways EACH European dictator gained/maintained power?</a:t>
            </a:r>
            <a:endParaRPr lang="en-US" sz="4000" dirty="0"/>
          </a:p>
        </p:txBody>
      </p:sp>
    </p:spTree>
    <p:extLst>
      <p:ext uri="{BB962C8B-B14F-4D97-AF65-F5344CB8AC3E}">
        <p14:creationId xmlns:p14="http://schemas.microsoft.com/office/powerpoint/2010/main" val="2193598634"/>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to Question 39</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Dictators methods of maintaining power:</a:t>
            </a:r>
          </a:p>
          <a:p>
            <a:pPr marL="514350" indent="-514350">
              <a:buAutoNum type="arabicPeriod"/>
            </a:pPr>
            <a:r>
              <a:rPr lang="en-US" dirty="0" smtClean="0"/>
              <a:t>Fear and intimidation</a:t>
            </a:r>
          </a:p>
          <a:p>
            <a:pPr marL="514350" indent="-514350">
              <a:buAutoNum type="arabicPeriod"/>
            </a:pPr>
            <a:r>
              <a:rPr lang="en-US" dirty="0" smtClean="0"/>
              <a:t>Propaganda</a:t>
            </a:r>
          </a:p>
          <a:p>
            <a:pPr marL="514350" indent="-514350">
              <a:buAutoNum type="arabicPeriod"/>
            </a:pPr>
            <a:r>
              <a:rPr lang="en-US" dirty="0" smtClean="0"/>
              <a:t>Killing opposition</a:t>
            </a:r>
            <a:endParaRPr lang="en-US" dirty="0"/>
          </a:p>
        </p:txBody>
      </p:sp>
    </p:spTree>
    <p:extLst>
      <p:ext uri="{BB962C8B-B14F-4D97-AF65-F5344CB8AC3E}">
        <p14:creationId xmlns:p14="http://schemas.microsoft.com/office/powerpoint/2010/main" val="32674851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4	</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endParaRPr lang="en-US" dirty="0" smtClean="0"/>
          </a:p>
          <a:p>
            <a:pPr marL="0" indent="0">
              <a:buNone/>
            </a:pPr>
            <a:r>
              <a:rPr lang="en-US" dirty="0" smtClean="0"/>
              <a:t>Which of these would be the most credible primary source about conditions in Nazi concentration camps during the Holocaust?</a:t>
            </a:r>
          </a:p>
          <a:p>
            <a:pPr marL="514350" indent="-514350">
              <a:buAutoNum type="alphaUcPeriod"/>
            </a:pPr>
            <a:r>
              <a:rPr lang="en-US" dirty="0" smtClean="0"/>
              <a:t>Novel set in a concentration camp</a:t>
            </a:r>
          </a:p>
          <a:p>
            <a:pPr marL="514350" indent="-514350">
              <a:buAutoNum type="alphaUcPeriod"/>
            </a:pPr>
            <a:r>
              <a:rPr lang="en-US" dirty="0" smtClean="0"/>
              <a:t>An account of camp life by a survivor of a concentration camp</a:t>
            </a:r>
          </a:p>
          <a:p>
            <a:pPr marL="514350" indent="-514350">
              <a:buFont typeface="Wingdings 2"/>
              <a:buAutoNum type="alphaUcPeriod"/>
            </a:pPr>
            <a:r>
              <a:rPr lang="en-US" dirty="0" smtClean="0"/>
              <a:t>A 1942 movie produced </a:t>
            </a:r>
            <a:r>
              <a:rPr lang="en-US" dirty="0"/>
              <a:t>by the German government depicting concentration camp </a:t>
            </a:r>
            <a:r>
              <a:rPr lang="en-US" dirty="0" smtClean="0"/>
              <a:t>activities</a:t>
            </a:r>
          </a:p>
          <a:p>
            <a:pPr marL="514350" indent="-514350">
              <a:buFont typeface="Wingdings 2"/>
              <a:buAutoNum type="alphaUcPeriod"/>
            </a:pPr>
            <a:r>
              <a:rPr lang="en-US" dirty="0" smtClean="0"/>
              <a:t>A film about the camps directed by a person whose parents were in a concentration camp</a:t>
            </a:r>
            <a:endParaRPr lang="en-US" dirty="0"/>
          </a:p>
          <a:p>
            <a:pPr marL="514350" indent="-514350">
              <a:buAutoNum type="alphaUcPeriod"/>
            </a:pPr>
            <a:endParaRPr lang="en-US" dirty="0"/>
          </a:p>
        </p:txBody>
      </p:sp>
    </p:spTree>
    <p:extLst>
      <p:ext uri="{BB962C8B-B14F-4D97-AF65-F5344CB8AC3E}">
        <p14:creationId xmlns:p14="http://schemas.microsoft.com/office/powerpoint/2010/main" val="1996232100"/>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40</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sz="4000" dirty="0" smtClean="0"/>
              <a:t>What is the Gross Domestic Product</a:t>
            </a:r>
            <a:endParaRPr lang="en-US" sz="4000" dirty="0"/>
          </a:p>
        </p:txBody>
      </p:sp>
    </p:spTree>
    <p:extLst>
      <p:ext uri="{BB962C8B-B14F-4D97-AF65-F5344CB8AC3E}">
        <p14:creationId xmlns:p14="http://schemas.microsoft.com/office/powerpoint/2010/main" val="59788349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Answers to Question 40</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The value of all goods and services produced nationwide</a:t>
            </a:r>
            <a:endParaRPr lang="en-US" dirty="0"/>
          </a:p>
        </p:txBody>
      </p:sp>
    </p:spTree>
    <p:extLst>
      <p:ext uri="{BB962C8B-B14F-4D97-AF65-F5344CB8AC3E}">
        <p14:creationId xmlns:p14="http://schemas.microsoft.com/office/powerpoint/2010/main" val="1306593597"/>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41</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sz="4400" dirty="0" smtClean="0"/>
              <a:t>What countries make up NAFTA?</a:t>
            </a:r>
            <a:endParaRPr lang="en-US" sz="4400" dirty="0"/>
          </a:p>
        </p:txBody>
      </p:sp>
    </p:spTree>
    <p:extLst>
      <p:ext uri="{BB962C8B-B14F-4D97-AF65-F5344CB8AC3E}">
        <p14:creationId xmlns:p14="http://schemas.microsoft.com/office/powerpoint/2010/main" val="405273421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Answers to question 41</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a:p>
          <a:p>
            <a:pPr marL="0" indent="0">
              <a:buNone/>
            </a:pPr>
            <a:r>
              <a:rPr lang="en-US" sz="4000" dirty="0" smtClean="0"/>
              <a:t>United States, Canada and Mexico</a:t>
            </a:r>
            <a:endParaRPr lang="en-US" sz="4000" dirty="0"/>
          </a:p>
        </p:txBody>
      </p:sp>
    </p:spTree>
    <p:extLst>
      <p:ext uri="{BB962C8B-B14F-4D97-AF65-F5344CB8AC3E}">
        <p14:creationId xmlns:p14="http://schemas.microsoft.com/office/powerpoint/2010/main" val="475286555"/>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42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sz="4400" dirty="0" smtClean="0"/>
              <a:t>What was OPEC’s mission?</a:t>
            </a:r>
          </a:p>
          <a:p>
            <a:pPr marL="742950" indent="-742950">
              <a:buAutoNum type="alphaUcPeriod"/>
            </a:pPr>
            <a:r>
              <a:rPr lang="en-US" sz="4400" dirty="0" smtClean="0"/>
              <a:t>Coordinate oil prices</a:t>
            </a:r>
          </a:p>
          <a:p>
            <a:pPr marL="742950" indent="-742950">
              <a:buAutoNum type="alphaUcPeriod"/>
            </a:pPr>
            <a:r>
              <a:rPr lang="en-US" sz="4400" dirty="0" smtClean="0"/>
              <a:t>Coordinate production</a:t>
            </a:r>
          </a:p>
          <a:p>
            <a:pPr marL="742950" indent="-742950">
              <a:buAutoNum type="alphaUcPeriod"/>
            </a:pPr>
            <a:r>
              <a:rPr lang="en-US" sz="4400" dirty="0" smtClean="0"/>
              <a:t>Stabilize oil markets</a:t>
            </a:r>
          </a:p>
          <a:p>
            <a:pPr marL="742950" indent="-742950">
              <a:buAutoNum type="alphaUcPeriod"/>
            </a:pPr>
            <a:r>
              <a:rPr lang="en-US" sz="4400" dirty="0" smtClean="0"/>
              <a:t>All of the above</a:t>
            </a:r>
            <a:endParaRPr lang="en-US" sz="4400" dirty="0"/>
          </a:p>
        </p:txBody>
      </p:sp>
    </p:spTree>
    <p:extLst>
      <p:ext uri="{BB962C8B-B14F-4D97-AF65-F5344CB8AC3E}">
        <p14:creationId xmlns:p14="http://schemas.microsoft.com/office/powerpoint/2010/main" val="403882038"/>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to Question 42</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sz="4400" dirty="0" smtClean="0"/>
              <a:t> (D) All of the above</a:t>
            </a:r>
            <a:endParaRPr lang="en-US" sz="4400" dirty="0"/>
          </a:p>
        </p:txBody>
      </p:sp>
    </p:spTree>
    <p:extLst>
      <p:ext uri="{BB962C8B-B14F-4D97-AF65-F5344CB8AC3E}">
        <p14:creationId xmlns:p14="http://schemas.microsoft.com/office/powerpoint/2010/main" val="1197612816"/>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43</a:t>
            </a:r>
            <a:endParaRPr lang="en-US" dirty="0"/>
          </a:p>
        </p:txBody>
      </p:sp>
      <p:sp>
        <p:nvSpPr>
          <p:cNvPr id="3" name="Content Placeholder 2"/>
          <p:cNvSpPr>
            <a:spLocks noGrp="1"/>
          </p:cNvSpPr>
          <p:nvPr>
            <p:ph idx="1"/>
          </p:nvPr>
        </p:nvSpPr>
        <p:spPr/>
        <p:txBody>
          <a:bodyPr/>
          <a:lstStyle/>
          <a:p>
            <a:pPr marL="0" indent="0">
              <a:buNone/>
            </a:pPr>
            <a:endParaRPr lang="en-US" dirty="0"/>
          </a:p>
          <a:p>
            <a:pPr marL="0" indent="0">
              <a:buNone/>
            </a:pPr>
            <a:endParaRPr lang="en-US" dirty="0" smtClean="0"/>
          </a:p>
          <a:p>
            <a:pPr marL="0" indent="0">
              <a:buNone/>
            </a:pPr>
            <a:r>
              <a:rPr lang="en-US" sz="4000" dirty="0" smtClean="0"/>
              <a:t>Who was responsible for the 1972 Olympics Munich Massacre?</a:t>
            </a:r>
            <a:endParaRPr lang="en-US" sz="4000" dirty="0"/>
          </a:p>
        </p:txBody>
      </p:sp>
    </p:spTree>
    <p:extLst>
      <p:ext uri="{BB962C8B-B14F-4D97-AF65-F5344CB8AC3E}">
        <p14:creationId xmlns:p14="http://schemas.microsoft.com/office/powerpoint/2010/main" val="2760847454"/>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Answers to question 43</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sz="4400" dirty="0" smtClean="0"/>
              <a:t>Palestinian Fatah</a:t>
            </a:r>
            <a:endParaRPr lang="en-US" sz="4400" dirty="0"/>
          </a:p>
        </p:txBody>
      </p:sp>
    </p:spTree>
    <p:extLst>
      <p:ext uri="{BB962C8B-B14F-4D97-AF65-F5344CB8AC3E}">
        <p14:creationId xmlns:p14="http://schemas.microsoft.com/office/powerpoint/2010/main" val="542008306"/>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44	</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en-US" sz="4400" dirty="0" smtClean="0"/>
              <a:t>What was used in the attack of the Tokyo subway?</a:t>
            </a:r>
            <a:endParaRPr lang="en-US" sz="4400" dirty="0"/>
          </a:p>
        </p:txBody>
      </p:sp>
    </p:spTree>
    <p:extLst>
      <p:ext uri="{BB962C8B-B14F-4D97-AF65-F5344CB8AC3E}">
        <p14:creationId xmlns:p14="http://schemas.microsoft.com/office/powerpoint/2010/main" val="2819919885"/>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Answers to question 44</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sz="4400" dirty="0" smtClean="0"/>
              <a:t>Sarin Gas</a:t>
            </a:r>
            <a:endParaRPr lang="en-US" sz="4400" dirty="0"/>
          </a:p>
        </p:txBody>
      </p:sp>
    </p:spTree>
    <p:extLst>
      <p:ext uri="{BB962C8B-B14F-4D97-AF65-F5344CB8AC3E}">
        <p14:creationId xmlns:p14="http://schemas.microsoft.com/office/powerpoint/2010/main" val="13161577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Answer to Question 4	</a:t>
            </a:r>
            <a:endParaRPr lang="en-US" dirty="0"/>
          </a:p>
        </p:txBody>
      </p:sp>
      <p:sp>
        <p:nvSpPr>
          <p:cNvPr id="3" name="Content Placeholder 2"/>
          <p:cNvSpPr>
            <a:spLocks noGrp="1"/>
          </p:cNvSpPr>
          <p:nvPr>
            <p:ph idx="1"/>
          </p:nvPr>
        </p:nvSpPr>
        <p:spPr>
          <a:xfrm>
            <a:off x="457200" y="1600200"/>
            <a:ext cx="7239000" cy="4846320"/>
          </a:xfrm>
        </p:spPr>
        <p:txBody>
          <a:bodyPr/>
          <a:lstStyle/>
          <a:p>
            <a:pPr marL="0" indent="0">
              <a:buNone/>
            </a:pPr>
            <a:endParaRPr lang="en-US" dirty="0" smtClean="0"/>
          </a:p>
          <a:p>
            <a:pPr marL="0" indent="0">
              <a:buNone/>
            </a:pPr>
            <a:r>
              <a:rPr lang="en-US" sz="4400" dirty="0" smtClean="0"/>
              <a:t>B- </a:t>
            </a:r>
            <a:r>
              <a:rPr lang="en-US" sz="4400" dirty="0"/>
              <a:t>An account of camp life by a survivor of a concentration camp</a:t>
            </a:r>
          </a:p>
          <a:p>
            <a:pPr marL="0" indent="0">
              <a:buNone/>
            </a:pPr>
            <a:r>
              <a:rPr lang="en-US" sz="4400" dirty="0" smtClean="0"/>
              <a:t> </a:t>
            </a:r>
            <a:endParaRPr lang="en-US" sz="4400" dirty="0"/>
          </a:p>
        </p:txBody>
      </p:sp>
    </p:spTree>
    <p:extLst>
      <p:ext uri="{BB962C8B-B14F-4D97-AF65-F5344CB8AC3E}">
        <p14:creationId xmlns:p14="http://schemas.microsoft.com/office/powerpoint/2010/main" val="2368190899"/>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45</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sz="4000" dirty="0" smtClean="0"/>
              <a:t>How was the bomb delivered to the World Trade Center in 1993?</a:t>
            </a:r>
            <a:endParaRPr lang="en-US" sz="4000" dirty="0"/>
          </a:p>
        </p:txBody>
      </p:sp>
    </p:spTree>
    <p:extLst>
      <p:ext uri="{BB962C8B-B14F-4D97-AF65-F5344CB8AC3E}">
        <p14:creationId xmlns:p14="http://schemas.microsoft.com/office/powerpoint/2010/main" val="1016101196"/>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to question 45</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sz="4400" dirty="0" smtClean="0"/>
              <a:t>Road vehicle</a:t>
            </a:r>
            <a:endParaRPr lang="en-US" sz="4400" dirty="0"/>
          </a:p>
        </p:txBody>
      </p:sp>
    </p:spTree>
    <p:extLst>
      <p:ext uri="{BB962C8B-B14F-4D97-AF65-F5344CB8AC3E}">
        <p14:creationId xmlns:p14="http://schemas.microsoft.com/office/powerpoint/2010/main" val="1130787977"/>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7239000" cy="1143000"/>
          </a:xfrm>
        </p:spPr>
        <p:txBody>
          <a:bodyPr/>
          <a:lstStyle/>
          <a:p>
            <a:r>
              <a:rPr lang="en-US" dirty="0" smtClean="0"/>
              <a:t>Question 46</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en-US" sz="4800" dirty="0" smtClean="0"/>
              <a:t>What did al-Qaeda destroy on September 11, 2001</a:t>
            </a:r>
            <a:endParaRPr lang="en-US" sz="4800" dirty="0"/>
          </a:p>
        </p:txBody>
      </p:sp>
    </p:spTree>
    <p:extLst>
      <p:ext uri="{BB962C8B-B14F-4D97-AF65-F5344CB8AC3E}">
        <p14:creationId xmlns:p14="http://schemas.microsoft.com/office/powerpoint/2010/main" val="3297282925"/>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to Question 46</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en-US" sz="4400" dirty="0" smtClean="0"/>
              <a:t>The World Trade Center</a:t>
            </a:r>
          </a:p>
          <a:p>
            <a:pPr marL="0" indent="0">
              <a:buNone/>
            </a:pPr>
            <a:r>
              <a:rPr lang="en-US" sz="4400" dirty="0" smtClean="0"/>
              <a:t>(other areas attacked was the Pentagon and field in </a:t>
            </a:r>
            <a:r>
              <a:rPr lang="en-US" sz="4400" dirty="0" err="1" smtClean="0"/>
              <a:t>Shanksville</a:t>
            </a:r>
            <a:r>
              <a:rPr lang="en-US" sz="4400" dirty="0" smtClean="0"/>
              <a:t>, PA)</a:t>
            </a:r>
          </a:p>
        </p:txBody>
      </p:sp>
    </p:spTree>
    <p:extLst>
      <p:ext uri="{BB962C8B-B14F-4D97-AF65-F5344CB8AC3E}">
        <p14:creationId xmlns:p14="http://schemas.microsoft.com/office/powerpoint/2010/main" val="2665580644"/>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526505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133</TotalTime>
  <Words>1650</Words>
  <Application>Microsoft Office PowerPoint</Application>
  <PresentationFormat>On-screen Show (4:3)</PresentationFormat>
  <Paragraphs>424</Paragraphs>
  <Slides>94</Slides>
  <Notes>0</Notes>
  <HiddenSlides>0</HiddenSlides>
  <MMClips>0</MMClips>
  <ScaleCrop>false</ScaleCrop>
  <HeadingPairs>
    <vt:vector size="4" baseType="variant">
      <vt:variant>
        <vt:lpstr>Theme</vt:lpstr>
      </vt:variant>
      <vt:variant>
        <vt:i4>1</vt:i4>
      </vt:variant>
      <vt:variant>
        <vt:lpstr>Slide Titles</vt:lpstr>
      </vt:variant>
      <vt:variant>
        <vt:i4>94</vt:i4>
      </vt:variant>
    </vt:vector>
  </HeadingPairs>
  <TitlesOfParts>
    <vt:vector size="95" baseType="lpstr">
      <vt:lpstr>Opulent</vt:lpstr>
      <vt:lpstr>Final Exam Review Game</vt:lpstr>
      <vt:lpstr>Question 1</vt:lpstr>
      <vt:lpstr>Answer to question 1 </vt:lpstr>
      <vt:lpstr>Question 2</vt:lpstr>
      <vt:lpstr>Answer to Question 2</vt:lpstr>
      <vt:lpstr>Question 3</vt:lpstr>
      <vt:lpstr>Answer to Question 3</vt:lpstr>
      <vt:lpstr>Question 4 </vt:lpstr>
      <vt:lpstr>Answer to Question 4 </vt:lpstr>
      <vt:lpstr>Question 5</vt:lpstr>
      <vt:lpstr>Answer to Question 5</vt:lpstr>
      <vt:lpstr>Question 6</vt:lpstr>
      <vt:lpstr>Answer to Question 6</vt:lpstr>
      <vt:lpstr>Question 7</vt:lpstr>
      <vt:lpstr>Answer to Question 7</vt:lpstr>
      <vt:lpstr>Question 8</vt:lpstr>
      <vt:lpstr>Answer to Question 8</vt:lpstr>
      <vt:lpstr>Question 9</vt:lpstr>
      <vt:lpstr>Answer to Question 9</vt:lpstr>
      <vt:lpstr>Question 10</vt:lpstr>
      <vt:lpstr>Answer to Question 10</vt:lpstr>
      <vt:lpstr>Question 11</vt:lpstr>
      <vt:lpstr>Answer to Question 11</vt:lpstr>
      <vt:lpstr>Question 12</vt:lpstr>
      <vt:lpstr>Answer to Question 12</vt:lpstr>
      <vt:lpstr>Question 13</vt:lpstr>
      <vt:lpstr>Answer to Question 13</vt:lpstr>
      <vt:lpstr>Question 14</vt:lpstr>
      <vt:lpstr>Answers to Question 14</vt:lpstr>
      <vt:lpstr>Question 15</vt:lpstr>
      <vt:lpstr>Answer to Question 15</vt:lpstr>
      <vt:lpstr>Question 16</vt:lpstr>
      <vt:lpstr>Answer to Question 16</vt:lpstr>
      <vt:lpstr>Question 17</vt:lpstr>
      <vt:lpstr>Answer to Question 17</vt:lpstr>
      <vt:lpstr>Question 18</vt:lpstr>
      <vt:lpstr>Answers to Question 18</vt:lpstr>
      <vt:lpstr>Question 19</vt:lpstr>
      <vt:lpstr>Answer to Question 19</vt:lpstr>
      <vt:lpstr>Question 20</vt:lpstr>
      <vt:lpstr>Answer to Question 20</vt:lpstr>
      <vt:lpstr>Question 21</vt:lpstr>
      <vt:lpstr>Answers to Question 21</vt:lpstr>
      <vt:lpstr>Question 22</vt:lpstr>
      <vt:lpstr>Answers to Question 22</vt:lpstr>
      <vt:lpstr>Question 23</vt:lpstr>
      <vt:lpstr>Answer to Question 23</vt:lpstr>
      <vt:lpstr>Question 24</vt:lpstr>
      <vt:lpstr> Answer to Question 24</vt:lpstr>
      <vt:lpstr>Question 25</vt:lpstr>
      <vt:lpstr>Answer to Question 25</vt:lpstr>
      <vt:lpstr>Question 26</vt:lpstr>
      <vt:lpstr>Answer to Question 26</vt:lpstr>
      <vt:lpstr>Question 27 </vt:lpstr>
      <vt:lpstr>Answer to question 27</vt:lpstr>
      <vt:lpstr>Question 28</vt:lpstr>
      <vt:lpstr>Answer to Question 28</vt:lpstr>
      <vt:lpstr>Question 29 </vt:lpstr>
      <vt:lpstr>Answer to Question 29</vt:lpstr>
      <vt:lpstr>Question 30</vt:lpstr>
      <vt:lpstr>Answer to Question 30</vt:lpstr>
      <vt:lpstr>Question 31</vt:lpstr>
      <vt:lpstr>Answer to Question 31</vt:lpstr>
      <vt:lpstr>Question 32</vt:lpstr>
      <vt:lpstr>Answer to question 32</vt:lpstr>
      <vt:lpstr>Question 33</vt:lpstr>
      <vt:lpstr>Answer to Question 33 </vt:lpstr>
      <vt:lpstr>Question 34</vt:lpstr>
      <vt:lpstr>Answer to Question 34</vt:lpstr>
      <vt:lpstr>Question 35</vt:lpstr>
      <vt:lpstr>Answers to question 35</vt:lpstr>
      <vt:lpstr>Question 36</vt:lpstr>
      <vt:lpstr>Answer to question 36</vt:lpstr>
      <vt:lpstr>Question 37</vt:lpstr>
      <vt:lpstr>Answers to Question 37</vt:lpstr>
      <vt:lpstr>Question 38</vt:lpstr>
      <vt:lpstr>Answer to question 38</vt:lpstr>
      <vt:lpstr>Question 39</vt:lpstr>
      <vt:lpstr>Answer to Question 39</vt:lpstr>
      <vt:lpstr>Question 40</vt:lpstr>
      <vt:lpstr>Answers to Question 40</vt:lpstr>
      <vt:lpstr>Question 41</vt:lpstr>
      <vt:lpstr>Answers to question 41</vt:lpstr>
      <vt:lpstr>Question 42</vt:lpstr>
      <vt:lpstr>Answer to Question 42</vt:lpstr>
      <vt:lpstr>Question 43</vt:lpstr>
      <vt:lpstr>Answers to question 43</vt:lpstr>
      <vt:lpstr>Question 44 </vt:lpstr>
      <vt:lpstr>Answers to question 44</vt:lpstr>
      <vt:lpstr>Question 45</vt:lpstr>
      <vt:lpstr>Answer to question 45</vt:lpstr>
      <vt:lpstr>Question 46</vt:lpstr>
      <vt:lpstr>Answer to Question 46</vt:lpstr>
      <vt:lpstr>PowerPoint Presentation</vt:lpstr>
    </vt:vector>
  </TitlesOfParts>
  <Company>Mount Healthy City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Final Exam Review Game</dc:title>
  <dc:creator>Windows User</dc:creator>
  <cp:lastModifiedBy>Windows User</cp:lastModifiedBy>
  <cp:revision>14</cp:revision>
  <dcterms:created xsi:type="dcterms:W3CDTF">2016-05-19T17:10:33Z</dcterms:created>
  <dcterms:modified xsi:type="dcterms:W3CDTF">2016-05-24T12:12:52Z</dcterms:modified>
</cp:coreProperties>
</file>